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258" r:id="rId3"/>
    <p:sldId id="270" r:id="rId4"/>
    <p:sldId id="269" r:id="rId5"/>
    <p:sldId id="261" r:id="rId6"/>
    <p:sldId id="262" r:id="rId7"/>
    <p:sldId id="263" r:id="rId8"/>
    <p:sldId id="264" r:id="rId9"/>
    <p:sldId id="265" r:id="rId10"/>
    <p:sldId id="271" r:id="rId11"/>
  </p:sldIdLst>
  <p:sldSz cx="9144000" cy="6858000" type="screen4x3"/>
  <p:notesSz cx="6797675" cy="9926638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96" autoAdjust="0"/>
  </p:normalViewPr>
  <p:slideViewPr>
    <p:cSldViewPr>
      <p:cViewPr varScale="1">
        <p:scale>
          <a:sx n="61" d="100"/>
          <a:sy n="61" d="100"/>
        </p:scale>
        <p:origin x="-134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ubi\Desktop\LAMTEC.ENVANTER\LAMTEC-MARKET%20ANALYSIS.Salesmeeting.21Sept.2014.xlsx" TargetMode="External"/><Relationship Id="rId1" Type="http://schemas.openxmlformats.org/officeDocument/2006/relationships/themeOverride" Target="../theme/themeOverride3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ubi\Desktop\LAMTEC.ENVANTER\LAMTEC-MARKET%20ANALYSIS.Salesmeeting.21Sept.2014.xlsx" TargetMode="External"/><Relationship Id="rId1" Type="http://schemas.openxmlformats.org/officeDocument/2006/relationships/themeOverride" Target="../theme/themeOverride4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ubi\Desktop\LAMTEC.ENVANTER\LAMTEC-MARKET%20ANALYSIS.Salesmeeting.21Sept.2014.xlsx" TargetMode="External"/><Relationship Id="rId1" Type="http://schemas.openxmlformats.org/officeDocument/2006/relationships/themeOverride" Target="../theme/themeOverride5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ubi\Desktop\LAMTEC.ENVANTER\LAMTEC-MARKET%20ANALYSIS.Salesmeeting.21Sept.2014.xlsx" TargetMode="External"/><Relationship Id="rId1" Type="http://schemas.openxmlformats.org/officeDocument/2006/relationships/themeOverride" Target="../theme/themeOverride6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ubi\Desktop\LAMTEC.ENVANTER\LAMTEC-MARKET%20ANALYSIS.Salesmeeting.21Sept.2014.xlsx" TargetMode="External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tr-TR" dirty="0" smtClean="0">
                <a:solidFill>
                  <a:srgbClr val="0070C0"/>
                </a:solidFill>
              </a:rPr>
              <a:t>MÜŞTERİ PORTFÖYÜ PAZAR PAYLARI- 06.2014</a:t>
            </a:r>
            <a:endParaRPr lang="tr-TR" dirty="0">
              <a:solidFill>
                <a:srgbClr val="0070C0"/>
              </a:solidFill>
            </a:endParaRPr>
          </a:p>
        </c:rich>
      </c:tx>
      <c:layout/>
    </c:title>
    <c:view3D>
      <c:rotX val="75"/>
      <c:perspective val="30"/>
    </c:view3D>
    <c:plotArea>
      <c:layout/>
      <c:pie3DChart>
        <c:varyColors val="1"/>
        <c:ser>
          <c:idx val="0"/>
          <c:order val="0"/>
          <c:tx>
            <c:strRef>
              <c:f>'MARKET SHARE '!$J$6</c:f>
              <c:strCache>
                <c:ptCount val="1"/>
                <c:pt idx="0">
                  <c:v>MARKET SHARE (%)</c:v>
                </c:pt>
              </c:strCache>
            </c:strRef>
          </c:tx>
          <c:explosion val="9"/>
          <c:dPt>
            <c:idx val="0"/>
            <c:spPr>
              <a:solidFill>
                <a:srgbClr val="C00000"/>
              </a:solidFill>
            </c:spPr>
          </c:dPt>
          <c:dPt>
            <c:idx val="1"/>
            <c:spPr>
              <a:solidFill>
                <a:schemeClr val="accent2">
                  <a:lumMod val="20000"/>
                  <a:lumOff val="80000"/>
                </a:schemeClr>
              </a:solidFill>
            </c:spPr>
          </c:dPt>
          <c:dLbls>
            <c:showPercent val="1"/>
            <c:showLeaderLines val="1"/>
          </c:dLbls>
          <c:cat>
            <c:strRef>
              <c:f>'MARKET SHARE '!$I$7:$I$11</c:f>
              <c:strCache>
                <c:ptCount val="5"/>
                <c:pt idx="0">
                  <c:v>BURNER SUPP.s</c:v>
                </c:pt>
                <c:pt idx="1">
                  <c:v>BOILER SUPP.s</c:v>
                </c:pt>
                <c:pt idx="2">
                  <c:v>RETROFIT APP.</c:v>
                </c:pt>
                <c:pt idx="3">
                  <c:v>END USERS</c:v>
                </c:pt>
                <c:pt idx="4">
                  <c:v>FOREIGN SALE</c:v>
                </c:pt>
              </c:strCache>
            </c:strRef>
          </c:cat>
          <c:val>
            <c:numRef>
              <c:f>'MARKET SHARE '!$J$7:$J$11</c:f>
              <c:numCache>
                <c:formatCode>0.00%</c:formatCode>
                <c:ptCount val="5"/>
                <c:pt idx="0">
                  <c:v>0.65000000000000246</c:v>
                </c:pt>
                <c:pt idx="1">
                  <c:v>2.5000000000000071E-2</c:v>
                </c:pt>
                <c:pt idx="2">
                  <c:v>9.1175080260838148E-2</c:v>
                </c:pt>
                <c:pt idx="3">
                  <c:v>0.18270000000000056</c:v>
                </c:pt>
                <c:pt idx="4">
                  <c:v>5.1100000000000013E-2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>
        <c:manualLayout>
          <c:xMode val="edge"/>
          <c:yMode val="edge"/>
          <c:x val="3.5685562961047704E-2"/>
          <c:y val="0.10329948908995699"/>
          <c:w val="0.95210353100393696"/>
          <c:h val="4.0318647460037514E-2"/>
        </c:manualLayout>
      </c:layout>
      <c:txPr>
        <a:bodyPr/>
        <a:lstStyle/>
        <a:p>
          <a:pPr>
            <a:defRPr sz="1400" b="1"/>
          </a:pPr>
          <a:endParaRPr lang="tr-TR"/>
        </a:p>
      </c:txPr>
    </c:legend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tr-TR" dirty="0"/>
              <a:t>BMS </a:t>
            </a:r>
            <a:r>
              <a:rPr lang="tr-TR" dirty="0" smtClean="0"/>
              <a:t>– YILLIK SATIŞ GRAFİĞİ</a:t>
            </a:r>
            <a:r>
              <a:rPr lang="en-US" dirty="0" smtClean="0"/>
              <a:t>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6075458002619356E-2"/>
          <c:y val="0.18312871287128721"/>
          <c:w val="0.90308673185972299"/>
          <c:h val="0.72483965820062302"/>
        </c:manualLayout>
      </c:layout>
      <c:lineChart>
        <c:grouping val="standard"/>
        <c:ser>
          <c:idx val="0"/>
          <c:order val="0"/>
          <c:tx>
            <c:strRef>
              <c:f>BMS!$C$2:$C$4</c:f>
              <c:strCache>
                <c:ptCount val="1"/>
                <c:pt idx="0">
                  <c:v>BMS-CMS OEM+E.. QTY</c:v>
                </c:pt>
              </c:strCache>
            </c:strRef>
          </c:tx>
          <c:cat>
            <c:numRef>
              <c:f>BMS!$B$5:$B$17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cat>
          <c:val>
            <c:numRef>
              <c:f>BMS!$C$5:$C$16</c:f>
              <c:numCache>
                <c:formatCode>General</c:formatCode>
                <c:ptCount val="12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12</c:v>
                </c:pt>
                <c:pt idx="4">
                  <c:v>28</c:v>
                </c:pt>
                <c:pt idx="5">
                  <c:v>44</c:v>
                </c:pt>
                <c:pt idx="6">
                  <c:v>64</c:v>
                </c:pt>
                <c:pt idx="7">
                  <c:v>56</c:v>
                </c:pt>
                <c:pt idx="8">
                  <c:v>23</c:v>
                </c:pt>
                <c:pt idx="9">
                  <c:v>79</c:v>
                </c:pt>
                <c:pt idx="10">
                  <c:v>84</c:v>
                </c:pt>
                <c:pt idx="11">
                  <c:v>80</c:v>
                </c:pt>
              </c:numCache>
            </c:numRef>
          </c:val>
        </c:ser>
        <c:ser>
          <c:idx val="1"/>
          <c:order val="1"/>
          <c:tx>
            <c:v>BT300</c:v>
          </c:tx>
          <c:dPt>
            <c:idx val="11"/>
            <c:marker>
              <c:spPr>
                <a:effectLst>
                  <a:outerShdw blurRad="50800" dist="50800" dir="5400000" algn="ctr" rotWithShape="0">
                    <a:srgbClr val="FF0000"/>
                  </a:outerShdw>
                </a:effectLst>
              </c:spPr>
            </c:marker>
            <c:spPr>
              <a:effectLst>
                <a:outerShdw blurRad="50800" dist="50800" dir="5400000" algn="ctr" rotWithShape="0">
                  <a:srgbClr val="FF0000"/>
                </a:outerShdw>
              </a:effectLst>
            </c:spPr>
          </c:dPt>
          <c:val>
            <c:numRef>
              <c:f>BMS!$D$5:$D$16</c:f>
              <c:numCache>
                <c:formatCode>General</c:formatCode>
                <c:ptCount val="12"/>
                <c:pt idx="10">
                  <c:v>18</c:v>
                </c:pt>
                <c:pt idx="11">
                  <c:v>75</c:v>
                </c:pt>
              </c:numCache>
            </c:numRef>
          </c:val>
        </c:ser>
        <c:marker val="1"/>
        <c:axId val="80930688"/>
        <c:axId val="80932224"/>
      </c:lineChart>
      <c:catAx>
        <c:axId val="80930688"/>
        <c:scaling>
          <c:orientation val="minMax"/>
        </c:scaling>
        <c:axPos val="b"/>
        <c:numFmt formatCode="General" sourceLinked="1"/>
        <c:tickLblPos val="nextTo"/>
        <c:crossAx val="80932224"/>
        <c:crosses val="autoZero"/>
        <c:auto val="1"/>
        <c:lblAlgn val="ctr"/>
        <c:lblOffset val="100"/>
      </c:catAx>
      <c:valAx>
        <c:axId val="80932224"/>
        <c:scaling>
          <c:orientation val="minMax"/>
        </c:scaling>
        <c:axPos val="l"/>
        <c:majorGridlines/>
        <c:numFmt formatCode="General" sourceLinked="1"/>
        <c:tickLblPos val="nextTo"/>
        <c:crossAx val="80930688"/>
        <c:crosses val="autoZero"/>
        <c:crossBetween val="between"/>
      </c:valAx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tr-TR" dirty="0" smtClean="0"/>
              <a:t>  YANMA OPT. ÜNİTELERİ SİST. SATIŞ GRAFİĞİ</a:t>
            </a:r>
            <a:r>
              <a:rPr lang="en-US" dirty="0" smtClean="0"/>
              <a:t>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9.0163634355324679E-2"/>
          <c:y val="0.18312871287128721"/>
          <c:w val="0.90488648293963259"/>
          <c:h val="0.72483965820062335"/>
        </c:manualLayout>
      </c:layout>
      <c:lineChart>
        <c:grouping val="standard"/>
        <c:ser>
          <c:idx val="0"/>
          <c:order val="0"/>
          <c:tx>
            <c:strRef>
              <c:f>'COMB.OPT.'!$C$2:$C$4</c:f>
              <c:strCache>
                <c:ptCount val="1"/>
                <c:pt idx="0">
                  <c:v>COMBUSTION OPTIMISATION O₂ QTY</c:v>
                </c:pt>
              </c:strCache>
            </c:strRef>
          </c:tx>
          <c:cat>
            <c:numRef>
              <c:f>'COMB.OPT.'!$B$5:$B$17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cat>
          <c:val>
            <c:numRef>
              <c:f>'COMB.OPT.'!$C$5:$C$16</c:f>
              <c:numCache>
                <c:formatCode>General</c:formatCode>
                <c:ptCount val="12"/>
                <c:pt idx="0">
                  <c:v>2</c:v>
                </c:pt>
                <c:pt idx="1">
                  <c:v>8</c:v>
                </c:pt>
                <c:pt idx="2">
                  <c:v>2</c:v>
                </c:pt>
                <c:pt idx="3">
                  <c:v>21</c:v>
                </c:pt>
                <c:pt idx="4">
                  <c:v>17</c:v>
                </c:pt>
                <c:pt idx="5">
                  <c:v>22</c:v>
                </c:pt>
                <c:pt idx="6">
                  <c:v>37</c:v>
                </c:pt>
                <c:pt idx="7">
                  <c:v>38</c:v>
                </c:pt>
                <c:pt idx="8">
                  <c:v>23</c:v>
                </c:pt>
                <c:pt idx="9">
                  <c:v>32</c:v>
                </c:pt>
                <c:pt idx="10">
                  <c:v>41</c:v>
                </c:pt>
                <c:pt idx="11">
                  <c:v>42</c:v>
                </c:pt>
              </c:numCache>
            </c:numRef>
          </c:val>
        </c:ser>
        <c:ser>
          <c:idx val="1"/>
          <c:order val="1"/>
          <c:tx>
            <c:v>BT300</c:v>
          </c:tx>
          <c:spPr>
            <a:effectLst>
              <a:outerShdw blurRad="50800" dist="38100" dir="2700000" algn="tl" rotWithShape="0">
                <a:srgbClr val="FF0000">
                  <a:alpha val="40000"/>
                </a:srgbClr>
              </a:outerShdw>
            </a:effectLst>
          </c:spPr>
          <c:marker>
            <c:spPr>
              <a:effectLst>
                <a:outerShdw blurRad="50800" dist="38100" dir="2700000" algn="tl" rotWithShape="0">
                  <a:srgbClr val="FF0000">
                    <a:alpha val="40000"/>
                  </a:srgbClr>
                </a:outerShdw>
              </a:effectLst>
            </c:spPr>
          </c:marker>
          <c:val>
            <c:numRef>
              <c:f>'COMB.OPT.'!$D$5:$D$16</c:f>
              <c:numCache>
                <c:formatCode>General</c:formatCode>
                <c:ptCount val="12"/>
                <c:pt idx="4">
                  <c:v>5</c:v>
                </c:pt>
                <c:pt idx="5">
                  <c:v>1</c:v>
                </c:pt>
                <c:pt idx="6">
                  <c:v>12</c:v>
                </c:pt>
                <c:pt idx="7">
                  <c:v>14</c:v>
                </c:pt>
                <c:pt idx="8">
                  <c:v>14</c:v>
                </c:pt>
                <c:pt idx="9">
                  <c:v>20</c:v>
                </c:pt>
                <c:pt idx="10">
                  <c:v>23</c:v>
                </c:pt>
                <c:pt idx="11">
                  <c:v>27</c:v>
                </c:pt>
              </c:numCache>
            </c:numRef>
          </c:val>
        </c:ser>
        <c:marker val="1"/>
        <c:axId val="79114624"/>
        <c:axId val="79115776"/>
      </c:lineChart>
      <c:catAx>
        <c:axId val="79114624"/>
        <c:scaling>
          <c:orientation val="minMax"/>
        </c:scaling>
        <c:axPos val="b"/>
        <c:numFmt formatCode="General" sourceLinked="1"/>
        <c:tickLblPos val="nextTo"/>
        <c:crossAx val="79115776"/>
        <c:crosses val="autoZero"/>
        <c:auto val="1"/>
        <c:lblAlgn val="ctr"/>
        <c:lblOffset val="100"/>
      </c:catAx>
      <c:valAx>
        <c:axId val="79115776"/>
        <c:scaling>
          <c:orientation val="minMax"/>
        </c:scaling>
        <c:axPos val="l"/>
        <c:majorGridlines/>
        <c:numFmt formatCode="General" sourceLinked="1"/>
        <c:tickLblPos val="nextTo"/>
        <c:crossAx val="79114624"/>
        <c:crosses val="autoZero"/>
        <c:crossBetween val="between"/>
      </c:valAx>
    </c:plotArea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tr-TR" dirty="0" smtClean="0"/>
              <a:t>ALEV DETEKTÖRLERİ YILLIK SATIŞ GRAFİĞİ</a:t>
            </a:r>
            <a:r>
              <a:rPr lang="en-US" dirty="0" smtClean="0"/>
              <a:t>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9.0163634355324679E-2"/>
          <c:y val="0.18312871287128721"/>
          <c:w val="0.90488648293963259"/>
          <c:h val="0.72483965820062346"/>
        </c:manualLayout>
      </c:layout>
      <c:lineChart>
        <c:grouping val="standard"/>
        <c:ser>
          <c:idx val="0"/>
          <c:order val="0"/>
          <c:tx>
            <c:strRef>
              <c:f>'FLAME SENSORS'!$C$2:$C$4</c:f>
              <c:strCache>
                <c:ptCount val="1"/>
                <c:pt idx="0">
                  <c:v>FLAME SENSORS FFS QTY</c:v>
                </c:pt>
              </c:strCache>
            </c:strRef>
          </c:tx>
          <c:cat>
            <c:numRef>
              <c:f>'FLAME SENSORS'!$B$5:$B$17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cat>
          <c:val>
            <c:numRef>
              <c:f>'FLAME SENSORS'!$C$5:$C$16</c:f>
              <c:numCache>
                <c:formatCode>General</c:formatCode>
                <c:ptCount val="12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9</c:v>
                </c:pt>
                <c:pt idx="4">
                  <c:v>7</c:v>
                </c:pt>
                <c:pt idx="5">
                  <c:v>16</c:v>
                </c:pt>
                <c:pt idx="6">
                  <c:v>28</c:v>
                </c:pt>
                <c:pt idx="7">
                  <c:v>9</c:v>
                </c:pt>
                <c:pt idx="8">
                  <c:v>20</c:v>
                </c:pt>
                <c:pt idx="9">
                  <c:v>75</c:v>
                </c:pt>
                <c:pt idx="10">
                  <c:v>59</c:v>
                </c:pt>
                <c:pt idx="11">
                  <c:v>70</c:v>
                </c:pt>
              </c:numCache>
            </c:numRef>
          </c:val>
        </c:ser>
        <c:ser>
          <c:idx val="1"/>
          <c:order val="1"/>
          <c:tx>
            <c:v>BT300</c:v>
          </c:tx>
          <c:spPr>
            <a:effectLst>
              <a:outerShdw blurRad="50800" dist="50800" dir="5400000" algn="ctr" rotWithShape="0">
                <a:srgbClr val="FF0000"/>
              </a:outerShdw>
            </a:effectLst>
          </c:spPr>
          <c:marker>
            <c:spPr>
              <a:effectLst>
                <a:outerShdw blurRad="50800" dist="50800" dir="5400000" algn="ctr" rotWithShape="0">
                  <a:srgbClr val="FF0000"/>
                </a:outerShdw>
              </a:effectLst>
            </c:spPr>
          </c:marker>
          <c:val>
            <c:numRef>
              <c:f>'FLAME SENSORS'!$D$5:$D$16</c:f>
              <c:numCache>
                <c:formatCode>General</c:formatCode>
                <c:ptCount val="12"/>
                <c:pt idx="4">
                  <c:v>57</c:v>
                </c:pt>
                <c:pt idx="5">
                  <c:v>5</c:v>
                </c:pt>
                <c:pt idx="6">
                  <c:v>17</c:v>
                </c:pt>
                <c:pt idx="7">
                  <c:v>1</c:v>
                </c:pt>
                <c:pt idx="8">
                  <c:v>0</c:v>
                </c:pt>
                <c:pt idx="9">
                  <c:v>21</c:v>
                </c:pt>
                <c:pt idx="10">
                  <c:v>21</c:v>
                </c:pt>
                <c:pt idx="11">
                  <c:v>16</c:v>
                </c:pt>
              </c:numCache>
            </c:numRef>
          </c:val>
        </c:ser>
        <c:marker val="1"/>
        <c:axId val="85820160"/>
        <c:axId val="85822080"/>
      </c:lineChart>
      <c:catAx>
        <c:axId val="85820160"/>
        <c:scaling>
          <c:orientation val="minMax"/>
        </c:scaling>
        <c:axPos val="b"/>
        <c:numFmt formatCode="General" sourceLinked="1"/>
        <c:tickLblPos val="nextTo"/>
        <c:crossAx val="85822080"/>
        <c:crosses val="autoZero"/>
        <c:auto val="1"/>
        <c:lblAlgn val="ctr"/>
        <c:lblOffset val="100"/>
      </c:catAx>
      <c:valAx>
        <c:axId val="85822080"/>
        <c:scaling>
          <c:orientation val="minMax"/>
        </c:scaling>
        <c:axPos val="l"/>
        <c:majorGridlines/>
        <c:numFmt formatCode="General" sourceLinked="1"/>
        <c:tickLblPos val="nextTo"/>
        <c:crossAx val="85820160"/>
        <c:crosses val="autoZero"/>
        <c:crossBetween val="between"/>
      </c:valAx>
    </c:plotArea>
    <c:plotVisOnly val="1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style val="4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solidFill>
                  <a:srgbClr val="0070C0"/>
                </a:solidFill>
              </a:defRPr>
            </a:pPr>
            <a:r>
              <a:rPr lang="tr-TR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YILLIK SATIŞ İNDEKS</a:t>
            </a:r>
            <a:r>
              <a:rPr lang="tr-TR" baseline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GRAFİĞİ</a:t>
            </a:r>
            <a:r>
              <a:rPr lang="tr-TR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tr-TR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23056311006766031"/>
          <c:y val="2.4250777691367641E-2"/>
        </c:manualLayout>
      </c:layout>
    </c:title>
    <c:plotArea>
      <c:layout>
        <c:manualLayout>
          <c:layoutTarget val="inner"/>
          <c:xMode val="edge"/>
          <c:yMode val="edge"/>
          <c:x val="5.5144977654820182E-2"/>
          <c:y val="0.1441885422821382"/>
          <c:w val="0.91782799531815284"/>
          <c:h val="0.7943975111839966"/>
        </c:manualLayout>
      </c:layout>
      <c:lineChart>
        <c:grouping val="stacked"/>
        <c:ser>
          <c:idx val="1"/>
          <c:order val="0"/>
          <c:tx>
            <c:v>Y.T.SALE</c:v>
          </c:tx>
          <c:cat>
            <c:numRef>
              <c:f>'ANNUAL SALE INDEX'!$B$5:$B$16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'ANNUAL SALE INDEX'!$C$5:$C$16</c:f>
              <c:numCache>
                <c:formatCode>#,##0</c:formatCode>
                <c:ptCount val="12"/>
                <c:pt idx="0">
                  <c:v>100</c:v>
                </c:pt>
                <c:pt idx="1">
                  <c:v>341.31290322580702</c:v>
                </c:pt>
                <c:pt idx="2">
                  <c:v>146.92580645161402</c:v>
                </c:pt>
                <c:pt idx="3">
                  <c:v>422.39032258064515</c:v>
                </c:pt>
                <c:pt idx="4">
                  <c:v>602.95483870967803</c:v>
                </c:pt>
                <c:pt idx="5">
                  <c:v>636.93548387096769</c:v>
                </c:pt>
                <c:pt idx="6">
                  <c:v>1021.7064516129033</c:v>
                </c:pt>
                <c:pt idx="7">
                  <c:v>1053.5709677419361</c:v>
                </c:pt>
                <c:pt idx="8">
                  <c:v>822.05483870967805</c:v>
                </c:pt>
                <c:pt idx="9">
                  <c:v>1506.2290322580598</c:v>
                </c:pt>
                <c:pt idx="10">
                  <c:v>1556.9225806451661</c:v>
                </c:pt>
                <c:pt idx="11">
                  <c:v>1610.435483870968</c:v>
                </c:pt>
              </c:numCache>
            </c:numRef>
          </c:val>
        </c:ser>
        <c:marker val="1"/>
        <c:axId val="85796352"/>
        <c:axId val="85797888"/>
      </c:lineChart>
      <c:catAx>
        <c:axId val="85796352"/>
        <c:scaling>
          <c:orientation val="minMax"/>
        </c:scaling>
        <c:axPos val="b"/>
        <c:numFmt formatCode="General" sourceLinked="1"/>
        <c:majorTickMark val="none"/>
        <c:tickLblPos val="nextTo"/>
        <c:crossAx val="85797888"/>
        <c:crosses val="autoZero"/>
        <c:auto val="1"/>
        <c:lblAlgn val="ctr"/>
        <c:lblOffset val="100"/>
      </c:catAx>
      <c:valAx>
        <c:axId val="85797888"/>
        <c:scaling>
          <c:orientation val="minMax"/>
        </c:scaling>
        <c:axPos val="l"/>
        <c:majorGridlines/>
        <c:minorGridlines/>
        <c:numFmt formatCode="#,##0" sourceLinked="1"/>
        <c:majorTickMark val="none"/>
        <c:tickLblPos val="nextTo"/>
        <c:crossAx val="85796352"/>
        <c:crosses val="autoZero"/>
        <c:crossBetween val="between"/>
      </c:valAx>
      <c:spPr>
        <a:effectLst>
          <a:outerShdw blurRad="50800" dist="50800" dir="3600000" algn="ctr" rotWithShape="0">
            <a:srgbClr val="000000">
              <a:alpha val="43137"/>
            </a:srgbClr>
          </a:outerShdw>
        </a:effectLst>
      </c:spPr>
    </c:plotArea>
    <c:plotVisOnly val="1"/>
  </c:chart>
  <c:externalData r:id="rId2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3E630-B0B7-4F06-BDFE-4EB845F3D4F1}" type="datetimeFigureOut">
              <a:rPr lang="tr-TR"/>
              <a:pPr>
                <a:defRPr/>
              </a:pPr>
              <a:t>20.10.2014</a:t>
            </a:fld>
            <a:endParaRPr lang="tr-TR"/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1F553-5E4D-4683-8B8F-03B9528FF65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51965-A221-426B-A7F3-CEDB111CBF7C}" type="datetimeFigureOut">
              <a:rPr lang="tr-TR"/>
              <a:pPr>
                <a:defRPr/>
              </a:pPr>
              <a:t>20.10.2014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42D54-1DFC-4ED0-AC24-2A4A62B142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DA154-762C-4837-B8F3-24DA72C01C3C}" type="datetimeFigureOut">
              <a:rPr lang="tr-TR"/>
              <a:pPr>
                <a:defRPr/>
              </a:pPr>
              <a:t>20.10.2014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726A6-0420-4BC8-9732-DAC6EAA7CCF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E77F1-AC25-48B9-8C9E-CD987529928A}" type="datetimeFigureOut">
              <a:rPr lang="tr-TR"/>
              <a:pPr>
                <a:defRPr/>
              </a:pPr>
              <a:t>20.10.2014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E30E8-8C7E-4AF9-983A-0F7F4E6A37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DFF39-1E7A-48A7-9EE8-D14002E9B9A7}" type="datetimeFigureOut">
              <a:rPr lang="tr-TR"/>
              <a:pPr>
                <a:defRPr/>
              </a:pPr>
              <a:t>20.10.2014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A7AE0-B800-4B7E-93E1-DAAF285255F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AFF13-D438-4EF0-9E62-A8B423D3F25E}" type="datetimeFigureOut">
              <a:rPr lang="tr-TR"/>
              <a:pPr>
                <a:defRPr/>
              </a:pPr>
              <a:t>20.10.2014</a:t>
            </a:fld>
            <a:endParaRPr lang="tr-TR"/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6E05D-569C-4AB5-9B86-70FB0A1D7BF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6CCDC-13F7-4A27-9DF2-B921EAB77B80}" type="datetimeFigureOut">
              <a:rPr lang="tr-TR"/>
              <a:pPr>
                <a:defRPr/>
              </a:pPr>
              <a:t>20.10.2014</a:t>
            </a:fld>
            <a:endParaRPr lang="tr-TR"/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7B19E-4088-46C2-B168-E522387F8AB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33957-6E5B-4416-A052-8023175ED78B}" type="datetimeFigureOut">
              <a:rPr lang="tr-TR"/>
              <a:pPr>
                <a:defRPr/>
              </a:pPr>
              <a:t>20.10.2014</a:t>
            </a:fld>
            <a:endParaRPr lang="tr-TR"/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B22B1-7A23-41B2-AF1E-D81D446574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B4318-AB52-49EA-834E-55FEFCAC1C82}" type="datetimeFigureOut">
              <a:rPr lang="tr-TR"/>
              <a:pPr>
                <a:defRPr/>
              </a:pPr>
              <a:t>20.10.2014</a:t>
            </a:fld>
            <a:endParaRPr lang="tr-TR"/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1EBFC-3D1E-46A5-9CE7-6143C2B73DE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4A957-13BA-41B7-8DB5-213E5C9092AA}" type="datetimeFigureOut">
              <a:rPr lang="tr-TR"/>
              <a:pPr>
                <a:defRPr/>
              </a:pPr>
              <a:t>20.10.2014</a:t>
            </a:fld>
            <a:endParaRPr lang="tr-TR"/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C2FC8-AD70-4D68-9FB3-6BB8BD25E3A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ek Köşesi Kesik ve Yuvarlatılmış Dikdörtgen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Dik Üçgen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F2947-21EF-497D-BCBC-1D98D311276C}" type="datetimeFigureOut">
              <a:rPr lang="tr-TR"/>
              <a:pPr>
                <a:defRPr/>
              </a:pPr>
              <a:t>20.10.2014</a:t>
            </a:fld>
            <a:endParaRPr lang="tr-TR"/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BB123-EA83-46B5-B9CA-EF488BAFB19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  <a:endParaRPr lang="en-US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782CA41-F3D3-43F5-A756-16ED879FFE37}" type="datetimeFigureOut">
              <a:rPr lang="tr-TR"/>
              <a:pPr>
                <a:defRPr/>
              </a:pPr>
              <a:t>20.10.2014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4BCEF2A-2B74-47C1-9560-E7EEE1CEB8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41" r:id="rId2"/>
    <p:sldLayoutId id="2147483850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51" r:id="rId9"/>
    <p:sldLayoutId id="2147483847" r:id="rId10"/>
    <p:sldLayoutId id="214748384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hazengineering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576064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dirty="0" smtClean="0">
                <a:solidFill>
                  <a:srgbClr val="FFFF00"/>
                </a:solidFill>
                <a:latin typeface="Arial Black" pitchFamily="34" charset="0"/>
                <a:cs typeface="Andalus" pitchFamily="18" charset="-78"/>
              </a:rPr>
              <a:t>LAMTEC TÜRKİYE</a:t>
            </a:r>
            <a:endParaRPr lang="tr-TR" sz="3200" dirty="0">
              <a:solidFill>
                <a:srgbClr val="FFFF00"/>
              </a:solidFill>
              <a:latin typeface="Arial Black" pitchFamily="34" charset="0"/>
              <a:cs typeface="Andalus" pitchFamily="18" charset="-78"/>
            </a:endParaRPr>
          </a:p>
        </p:txBody>
      </p:sp>
      <p:sp>
        <p:nvSpPr>
          <p:cNvPr id="512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1989138"/>
            <a:ext cx="6656388" cy="3649662"/>
          </a:xfrm>
        </p:spPr>
        <p:txBody>
          <a:bodyPr>
            <a:normAutofit fontScale="92500" lnSpcReduction="10000"/>
          </a:bodyPr>
          <a:lstStyle/>
          <a:p>
            <a:pPr marR="0" algn="l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tr-TR" sz="4000" dirty="0" smtClean="0">
                <a:solidFill>
                  <a:srgbClr val="FFFF00"/>
                </a:solidFill>
                <a:latin typeface="Arial" charset="0"/>
                <a:cs typeface="Arial" charset="0"/>
              </a:rPr>
              <a:t>2002 yılından bugüne kadar geçen süre içerisinde LAMTEC ürünlerinin Türkiye ve Ortadoğu ülkelerinde tanıtımını , satışını, devreye-alma eğitimlerini düzenlemekte ve satış sonrası hizmetini vermekteyiz.</a:t>
            </a:r>
          </a:p>
          <a:p>
            <a:pPr marR="0" algn="l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tr-TR" dirty="0" smtClean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marR="0" algn="l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tr-TR" dirty="0" smtClean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343525"/>
          </a:xfrm>
          <a:solidFill>
            <a:schemeClr val="bg2">
              <a:lumMod val="50000"/>
            </a:schemeClr>
          </a:solidFill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tr-T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İlgili : Kubilay Yalçın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tr-T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Hüseyin </a:t>
            </a:r>
            <a:r>
              <a:rPr lang="tr-TR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Eryılmaz</a:t>
            </a:r>
            <a:r>
              <a:rPr lang="tr-T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tr-T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tr-T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Adress</a:t>
            </a:r>
            <a:r>
              <a:rPr lang="tr-T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    </a:t>
            </a:r>
            <a:r>
              <a:rPr lang="tr-TR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Cinnah</a:t>
            </a:r>
            <a:r>
              <a:rPr lang="tr-T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Caddesi, No:92-1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tr-T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06630,  Çankaya / Ankara                            					</a:t>
            </a:r>
            <a:r>
              <a:rPr lang="tr-TR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Turkey</a:t>
            </a:r>
            <a:endParaRPr lang="tr-T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tr-T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Web   : www.</a:t>
            </a:r>
            <a:r>
              <a:rPr lang="tr-TR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lamtecturkey</a:t>
            </a:r>
            <a:r>
              <a:rPr lang="tr-T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.com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tr-T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E-mail: </a:t>
            </a:r>
            <a:r>
              <a:rPr lang="tr-TR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2"/>
              </a:rPr>
              <a:t>Info</a:t>
            </a:r>
            <a:r>
              <a:rPr lang="tr-T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2"/>
              </a:rPr>
              <a:t>@</a:t>
            </a:r>
            <a:r>
              <a:rPr lang="tr-TR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2"/>
              </a:rPr>
              <a:t>hazengineering</a:t>
            </a:r>
            <a:r>
              <a:rPr lang="tr-T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2"/>
              </a:rPr>
              <a:t>.com</a:t>
            </a:r>
            <a:r>
              <a:rPr lang="tr-T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tr-TR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Phone</a:t>
            </a:r>
            <a:r>
              <a:rPr lang="tr-T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+90 (312) 441 13 60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tr-TR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Fax</a:t>
            </a:r>
            <a:r>
              <a:rPr lang="tr-T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    +90 (312) 441 13 71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tr-T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Mobile: +90 555 205 51 </a:t>
            </a:r>
            <a:r>
              <a:rPr lang="tr-T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47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tr-T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tr-T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tr-T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tr-T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tr-TR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rgbClr val="FF0000"/>
                </a:solidFill>
              </a:rPr>
              <a:t>LAMTEC ÜRÜNLERİNİN BAŞLICA KULLANILDIĞI SEKTÖRLER :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717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   </a:t>
            </a:r>
            <a:endParaRPr lang="tr-TR" i="1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tr-TR" i="1" dirty="0" smtClean="0">
                <a:latin typeface="Arial" charset="0"/>
                <a:cs typeface="Arial" charset="0"/>
              </a:rPr>
              <a:t>Brülör İmalatçıları ve İthalatçıları</a:t>
            </a:r>
          </a:p>
          <a:p>
            <a:pPr eaLnBrk="1" hangingPunct="1"/>
            <a:r>
              <a:rPr lang="tr-TR" i="1" dirty="0" smtClean="0">
                <a:latin typeface="Arial" charset="0"/>
                <a:cs typeface="Arial" charset="0"/>
              </a:rPr>
              <a:t>Termik Santraller</a:t>
            </a:r>
          </a:p>
          <a:p>
            <a:pPr eaLnBrk="1" hangingPunct="1"/>
            <a:r>
              <a:rPr lang="tr-TR" i="1" dirty="0" smtClean="0">
                <a:latin typeface="Arial" charset="0"/>
                <a:cs typeface="Arial" charset="0"/>
              </a:rPr>
              <a:t>Şeker Fabrikaları</a:t>
            </a:r>
          </a:p>
          <a:p>
            <a:pPr eaLnBrk="1" hangingPunct="1"/>
            <a:r>
              <a:rPr lang="tr-TR" i="1" dirty="0" smtClean="0">
                <a:latin typeface="Arial" charset="0"/>
                <a:cs typeface="Arial" charset="0"/>
              </a:rPr>
              <a:t>Gıda Endüstrisi</a:t>
            </a:r>
          </a:p>
          <a:p>
            <a:pPr eaLnBrk="1" hangingPunct="1"/>
            <a:r>
              <a:rPr lang="tr-TR" i="1" dirty="0" err="1" smtClean="0">
                <a:latin typeface="Arial" charset="0"/>
                <a:cs typeface="Arial" charset="0"/>
              </a:rPr>
              <a:t>Metalurji</a:t>
            </a:r>
            <a:r>
              <a:rPr lang="tr-TR" i="1" dirty="0" smtClean="0">
                <a:latin typeface="Arial" charset="0"/>
                <a:cs typeface="Arial" charset="0"/>
              </a:rPr>
              <a:t> </a:t>
            </a:r>
            <a:r>
              <a:rPr lang="tr-TR" i="1" dirty="0" err="1" smtClean="0">
                <a:latin typeface="Arial" charset="0"/>
                <a:cs typeface="Arial" charset="0"/>
              </a:rPr>
              <a:t>Retrofit</a:t>
            </a:r>
            <a:r>
              <a:rPr lang="tr-TR" i="1" dirty="0" smtClean="0">
                <a:latin typeface="Arial" charset="0"/>
                <a:cs typeface="Arial" charset="0"/>
              </a:rPr>
              <a:t> </a:t>
            </a:r>
            <a:r>
              <a:rPr lang="tr-TR" i="1" dirty="0" err="1" smtClean="0">
                <a:latin typeface="Arial" charset="0"/>
                <a:cs typeface="Arial" charset="0"/>
              </a:rPr>
              <a:t>Applications</a:t>
            </a:r>
            <a:r>
              <a:rPr lang="tr-TR" i="1" dirty="0" smtClean="0">
                <a:latin typeface="Arial" charset="0"/>
                <a:cs typeface="Arial" charset="0"/>
              </a:rPr>
              <a:t> </a:t>
            </a:r>
            <a:r>
              <a:rPr lang="tr-TR" i="1" dirty="0" err="1" smtClean="0">
                <a:latin typeface="Arial" charset="0"/>
                <a:cs typeface="Arial" charset="0"/>
              </a:rPr>
              <a:t>for</a:t>
            </a:r>
            <a:r>
              <a:rPr lang="tr-TR" i="1" dirty="0" smtClean="0">
                <a:latin typeface="Arial" charset="0"/>
                <a:cs typeface="Arial" charset="0"/>
              </a:rPr>
              <a:t> </a:t>
            </a:r>
            <a:r>
              <a:rPr lang="tr-TR" i="1" dirty="0" err="1" smtClean="0">
                <a:latin typeface="Arial" charset="0"/>
                <a:cs typeface="Arial" charset="0"/>
              </a:rPr>
              <a:t>Domestic</a:t>
            </a:r>
            <a:r>
              <a:rPr lang="tr-TR" i="1" dirty="0" smtClean="0">
                <a:latin typeface="Arial" charset="0"/>
                <a:cs typeface="Arial" charset="0"/>
              </a:rPr>
              <a:t> </a:t>
            </a:r>
            <a:r>
              <a:rPr lang="tr-TR" i="1" dirty="0" err="1" smtClean="0">
                <a:latin typeface="Arial" charset="0"/>
                <a:cs typeface="Arial" charset="0"/>
              </a:rPr>
              <a:t>and</a:t>
            </a:r>
            <a:r>
              <a:rPr lang="tr-TR" i="1" dirty="0" smtClean="0">
                <a:latin typeface="Arial" charset="0"/>
                <a:cs typeface="Arial" charset="0"/>
              </a:rPr>
              <a:t> </a:t>
            </a:r>
            <a:r>
              <a:rPr lang="tr-TR" i="1" dirty="0" err="1" smtClean="0">
                <a:latin typeface="Arial" charset="0"/>
                <a:cs typeface="Arial" charset="0"/>
              </a:rPr>
              <a:t>Industrial</a:t>
            </a:r>
            <a:r>
              <a:rPr lang="tr-TR" i="1" dirty="0" smtClean="0">
                <a:latin typeface="Arial" charset="0"/>
                <a:cs typeface="Arial" charset="0"/>
              </a:rPr>
              <a:t> </a:t>
            </a:r>
            <a:r>
              <a:rPr lang="tr-TR" i="1" dirty="0" err="1" smtClean="0">
                <a:latin typeface="Arial" charset="0"/>
                <a:cs typeface="Arial" charset="0"/>
              </a:rPr>
              <a:t>Heating</a:t>
            </a:r>
            <a:r>
              <a:rPr lang="tr-TR" i="1" dirty="0" smtClean="0">
                <a:latin typeface="Arial" charset="0"/>
                <a:cs typeface="Arial" charset="0"/>
              </a:rPr>
              <a:t> </a:t>
            </a:r>
            <a:r>
              <a:rPr lang="tr-TR" i="1" dirty="0" err="1" smtClean="0">
                <a:latin typeface="Arial" charset="0"/>
                <a:cs typeface="Arial" charset="0"/>
              </a:rPr>
              <a:t>Units</a:t>
            </a:r>
            <a:endParaRPr lang="tr-TR" i="1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2 İçerik Yer Tutucusu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34352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dirty="0" smtClean="0">
                <a:latin typeface="Arial" charset="0"/>
                <a:cs typeface="Arial" charset="0"/>
              </a:rPr>
              <a:t> </a:t>
            </a: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Türkiye’ deki müşteri portföyümüz :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tr-TR" dirty="0" smtClean="0">
              <a:latin typeface="Arial" charset="0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tr-TR" dirty="0" smtClean="0">
                <a:latin typeface="Arial" charset="0"/>
                <a:cs typeface="Arial" charset="0"/>
              </a:rPr>
              <a:t>   </a:t>
            </a:r>
          </a:p>
          <a:p>
            <a:pPr eaLnBrk="1" hangingPunct="1">
              <a:buFont typeface="Wingdings 2" pitchFamily="18" charset="2"/>
              <a:buNone/>
            </a:pPr>
            <a:endParaRPr lang="tr-TR" i="1" dirty="0" smtClean="0">
              <a:latin typeface="Arial" charset="0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tr-TR" i="1" dirty="0" smtClean="0">
                <a:latin typeface="Arial" charset="0"/>
                <a:cs typeface="Arial" charset="0"/>
              </a:rPr>
              <a:t>I.     </a:t>
            </a:r>
            <a:r>
              <a:rPr lang="tr-TR" i="1" dirty="0" smtClean="0">
                <a:latin typeface="Arial" charset="0"/>
                <a:cs typeface="Arial" charset="0"/>
              </a:rPr>
              <a:t>Brülör Firmaları,</a:t>
            </a:r>
            <a:endParaRPr lang="tr-TR" i="1" dirty="0" smtClean="0">
              <a:latin typeface="Arial" charset="0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tr-TR" i="1" dirty="0" smtClean="0">
                <a:latin typeface="Arial" charset="0"/>
                <a:cs typeface="Arial" charset="0"/>
              </a:rPr>
              <a:t>II.    </a:t>
            </a:r>
            <a:r>
              <a:rPr lang="tr-TR" i="1" dirty="0" smtClean="0">
                <a:latin typeface="Arial" charset="0"/>
                <a:cs typeface="Arial" charset="0"/>
              </a:rPr>
              <a:t>Son kullanıcılar,</a:t>
            </a:r>
            <a:endParaRPr lang="tr-TR" i="1" dirty="0" smtClean="0">
              <a:latin typeface="Arial" charset="0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tr-TR" i="1" dirty="0" smtClean="0">
                <a:latin typeface="Arial" charset="0"/>
                <a:cs typeface="Arial" charset="0"/>
              </a:rPr>
              <a:t>III.   </a:t>
            </a:r>
            <a:r>
              <a:rPr lang="tr-TR" i="1" dirty="0" err="1" smtClean="0">
                <a:latin typeface="Arial" charset="0"/>
                <a:cs typeface="Arial" charset="0"/>
              </a:rPr>
              <a:t>Retrofit</a:t>
            </a:r>
            <a:r>
              <a:rPr lang="tr-TR" i="1" dirty="0" smtClean="0">
                <a:latin typeface="Arial" charset="0"/>
                <a:cs typeface="Arial" charset="0"/>
              </a:rPr>
              <a:t> </a:t>
            </a:r>
            <a:r>
              <a:rPr lang="tr-TR" i="1" dirty="0" smtClean="0">
                <a:latin typeface="Arial" charset="0"/>
                <a:cs typeface="Arial" charset="0"/>
              </a:rPr>
              <a:t>Uygulamaları, </a:t>
            </a:r>
            <a:endParaRPr lang="tr-TR" i="1" dirty="0" smtClean="0">
              <a:latin typeface="Arial" charset="0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tr-TR" i="1" dirty="0" smtClean="0">
                <a:latin typeface="Arial" charset="0"/>
                <a:cs typeface="Arial" charset="0"/>
              </a:rPr>
              <a:t>IV.   </a:t>
            </a:r>
            <a:r>
              <a:rPr lang="tr-TR" i="1" dirty="0" smtClean="0">
                <a:latin typeface="Arial" charset="0"/>
                <a:cs typeface="Arial" charset="0"/>
              </a:rPr>
              <a:t>Yurt-dışı satışlar,</a:t>
            </a:r>
            <a:endParaRPr lang="tr-TR" i="1" dirty="0" smtClean="0">
              <a:latin typeface="Arial" charset="0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tr-TR" i="1" dirty="0" smtClean="0">
                <a:latin typeface="Arial" charset="0"/>
                <a:cs typeface="Arial" charset="0"/>
              </a:rPr>
              <a:t>V.   </a:t>
            </a:r>
            <a:r>
              <a:rPr lang="tr-TR" i="1" dirty="0" smtClean="0">
                <a:latin typeface="Arial" charset="0"/>
                <a:cs typeface="Arial" charset="0"/>
              </a:rPr>
              <a:t> Kazan Firmaları</a:t>
            </a:r>
            <a:endParaRPr lang="tr-TR" i="1" dirty="0" smtClean="0">
              <a:latin typeface="Arial" charset="0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tr-TR" dirty="0" smtClean="0">
              <a:latin typeface="Arial" charset="0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tr-TR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2220913" y="1397000"/>
          <a:ext cx="4701058" cy="4064006"/>
        </p:xfrm>
        <a:graphic>
          <a:graphicData uri="http://schemas.openxmlformats.org/drawingml/2006/table">
            <a:tbl>
              <a:tblPr/>
              <a:tblGrid>
                <a:gridCol w="421777"/>
                <a:gridCol w="316333"/>
                <a:gridCol w="1467433"/>
                <a:gridCol w="316333"/>
                <a:gridCol w="412990"/>
                <a:gridCol w="755684"/>
                <a:gridCol w="421777"/>
                <a:gridCol w="421777"/>
                <a:gridCol w="166954"/>
              </a:tblGrid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838"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2 Grafik"/>
          <p:cNvGraphicFramePr/>
          <p:nvPr/>
        </p:nvGraphicFramePr>
        <p:xfrm>
          <a:off x="395536" y="1124744"/>
          <a:ext cx="813690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dirty="0" smtClean="0">
                <a:solidFill>
                  <a:srgbClr val="0070C0"/>
                </a:solidFill>
              </a:rPr>
              <a:t>LAMTEC ÜRÜN SATIŞLARI</a:t>
            </a:r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>
          <a:xfrm>
            <a:off x="468313" y="1935163"/>
            <a:ext cx="8218487" cy="4373562"/>
          </a:xfrm>
        </p:spPr>
        <p:txBody>
          <a:bodyPr/>
          <a:lstStyle/>
          <a:p>
            <a:pPr eaLnBrk="1" hangingPunct="1"/>
            <a:r>
              <a:rPr lang="tr-TR" i="1" dirty="0" smtClean="0">
                <a:latin typeface="Arial" charset="0"/>
                <a:cs typeface="Arial" charset="0"/>
              </a:rPr>
              <a:t>2002 – 2014 (</a:t>
            </a:r>
            <a:r>
              <a:rPr lang="tr-TR" i="1" dirty="0" smtClean="0">
                <a:latin typeface="Arial" charset="0"/>
                <a:cs typeface="Arial" charset="0"/>
              </a:rPr>
              <a:t>06.2014) </a:t>
            </a:r>
            <a:r>
              <a:rPr lang="tr-TR" i="1" dirty="0" smtClean="0">
                <a:latin typeface="Arial" charset="0"/>
                <a:cs typeface="Arial" charset="0"/>
              </a:rPr>
              <a:t>arası Türkiye pazarında kullanılan LAMTEC ürünleri :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i="1" dirty="0" smtClean="0">
                <a:latin typeface="Arial" charset="0"/>
                <a:cs typeface="Arial" charset="0"/>
              </a:rPr>
              <a:t>    BMS Yakma Yönetim Sistemleri  </a:t>
            </a:r>
            <a:r>
              <a:rPr lang="tr-TR" i="1" dirty="0" smtClean="0">
                <a:latin typeface="Arial" charset="0"/>
                <a:cs typeface="Arial" charset="0"/>
              </a:rPr>
              <a:t>……………627 </a:t>
            </a:r>
            <a:r>
              <a:rPr lang="tr-TR" i="1" dirty="0" smtClean="0">
                <a:latin typeface="Arial" charset="0"/>
                <a:cs typeface="Arial" charset="0"/>
              </a:rPr>
              <a:t>ad.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i="1" dirty="0" smtClean="0">
                <a:latin typeface="Arial" charset="0"/>
                <a:cs typeface="Arial" charset="0"/>
              </a:rPr>
              <a:t>    Yanma </a:t>
            </a:r>
            <a:r>
              <a:rPr lang="tr-TR" i="1" dirty="0" smtClean="0">
                <a:latin typeface="Arial" charset="0"/>
                <a:cs typeface="Arial" charset="0"/>
              </a:rPr>
              <a:t>Optimizasyon </a:t>
            </a:r>
            <a:r>
              <a:rPr lang="tr-TR" i="1" dirty="0" smtClean="0">
                <a:latin typeface="Arial" charset="0"/>
                <a:cs typeface="Arial" charset="0"/>
              </a:rPr>
              <a:t>üniteleri ( O</a:t>
            </a:r>
            <a:r>
              <a:rPr lang="tr-TR" i="1" baseline="-25000" dirty="0" smtClean="0">
                <a:latin typeface="Arial" charset="0"/>
                <a:cs typeface="Arial" charset="0"/>
              </a:rPr>
              <a:t>2 </a:t>
            </a:r>
            <a:r>
              <a:rPr lang="tr-TR" i="1" dirty="0" smtClean="0">
                <a:latin typeface="Arial" charset="0"/>
                <a:cs typeface="Arial" charset="0"/>
              </a:rPr>
              <a:t>)…….......306 </a:t>
            </a:r>
            <a:r>
              <a:rPr lang="tr-TR" i="1" dirty="0" smtClean="0">
                <a:latin typeface="Arial" charset="0"/>
                <a:cs typeface="Arial" charset="0"/>
              </a:rPr>
              <a:t>ad.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i="1" dirty="0" smtClean="0">
                <a:latin typeface="Arial" charset="0"/>
                <a:cs typeface="Arial" charset="0"/>
              </a:rPr>
              <a:t>    </a:t>
            </a:r>
            <a:r>
              <a:rPr lang="tr-TR" i="1" dirty="0" smtClean="0">
                <a:latin typeface="Arial" charset="0"/>
                <a:cs typeface="Arial" charset="0"/>
              </a:rPr>
              <a:t>Yanma Optimizasyon üniteleri  (</a:t>
            </a:r>
            <a:r>
              <a:rPr lang="tr-TR" i="1" dirty="0" err="1" smtClean="0">
                <a:latin typeface="Arial" charset="0"/>
                <a:cs typeface="Arial" charset="0"/>
              </a:rPr>
              <a:t>COe</a:t>
            </a:r>
            <a:r>
              <a:rPr lang="tr-TR" i="1" dirty="0" smtClean="0">
                <a:latin typeface="Arial" charset="0"/>
                <a:cs typeface="Arial" charset="0"/>
              </a:rPr>
              <a:t>)………128  ad.</a:t>
            </a:r>
            <a:endParaRPr lang="tr-TR" i="1" dirty="0" smtClean="0">
              <a:latin typeface="Arial" charset="0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tr-TR" i="1" dirty="0" smtClean="0">
                <a:latin typeface="Arial" charset="0"/>
                <a:cs typeface="Arial" charset="0"/>
              </a:rPr>
              <a:t>    </a:t>
            </a:r>
            <a:r>
              <a:rPr lang="tr-TR" i="1" dirty="0" smtClean="0">
                <a:latin typeface="Arial" charset="0"/>
                <a:cs typeface="Arial" charset="0"/>
              </a:rPr>
              <a:t>Alev </a:t>
            </a:r>
            <a:r>
              <a:rPr lang="tr-TR" i="1" dirty="0" err="1" smtClean="0">
                <a:latin typeface="Arial" charset="0"/>
                <a:cs typeface="Arial" charset="0"/>
              </a:rPr>
              <a:t>Sensörleri</a:t>
            </a:r>
            <a:r>
              <a:rPr lang="tr-TR" i="1" dirty="0" smtClean="0">
                <a:latin typeface="Arial" charset="0"/>
                <a:cs typeface="Arial" charset="0"/>
              </a:rPr>
              <a:t> , tip: FFS …………………….337 ad.</a:t>
            </a:r>
            <a:endParaRPr lang="tr-TR" i="1" dirty="0" smtClean="0">
              <a:latin typeface="Arial" charset="0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tr-TR" i="1" dirty="0" smtClean="0">
                <a:latin typeface="Arial" charset="0"/>
                <a:cs typeface="Arial" charset="0"/>
              </a:rPr>
              <a:t>    </a:t>
            </a:r>
            <a:r>
              <a:rPr lang="tr-TR" i="1" dirty="0" smtClean="0">
                <a:latin typeface="Arial" charset="0"/>
                <a:cs typeface="Arial" charset="0"/>
              </a:rPr>
              <a:t>Alev </a:t>
            </a:r>
            <a:r>
              <a:rPr lang="tr-TR" i="1" dirty="0" err="1" smtClean="0">
                <a:latin typeface="Arial" charset="0"/>
                <a:cs typeface="Arial" charset="0"/>
              </a:rPr>
              <a:t>Sensörleri</a:t>
            </a:r>
            <a:r>
              <a:rPr lang="tr-TR" i="1" dirty="0" smtClean="0">
                <a:latin typeface="Arial" charset="0"/>
                <a:cs typeface="Arial" charset="0"/>
              </a:rPr>
              <a:t> , tip: F200K ..….…………….145 ad.</a:t>
            </a:r>
            <a:endParaRPr lang="tr-TR" i="1" dirty="0" smtClean="0">
              <a:latin typeface="Arial" charset="0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tr-TR" i="1" dirty="0" smtClean="0">
                <a:latin typeface="Arial" charset="0"/>
                <a:cs typeface="Arial" charset="0"/>
              </a:rPr>
              <a:t>    </a:t>
            </a:r>
            <a:r>
              <a:rPr lang="tr-TR" i="1" dirty="0" err="1" smtClean="0">
                <a:latin typeface="Arial" charset="0"/>
                <a:cs typeface="Arial" charset="0"/>
              </a:rPr>
              <a:t>Vizyo</a:t>
            </a:r>
            <a:r>
              <a:rPr lang="tr-TR" i="1" dirty="0" smtClean="0">
                <a:latin typeface="Arial" charset="0"/>
                <a:cs typeface="Arial" charset="0"/>
              </a:rPr>
              <a:t>-Kontrol…………………………………... </a:t>
            </a:r>
            <a:r>
              <a:rPr lang="tr-TR" i="1" dirty="0" smtClean="0">
                <a:latin typeface="Arial" charset="0"/>
                <a:cs typeface="Arial" charset="0"/>
              </a:rPr>
              <a:t>14 </a:t>
            </a:r>
            <a:r>
              <a:rPr lang="tr-TR" i="1" dirty="0" smtClean="0">
                <a:latin typeface="Arial" charset="0"/>
                <a:cs typeface="Arial" charset="0"/>
              </a:rPr>
              <a:t>ad.</a:t>
            </a:r>
            <a:endParaRPr lang="tr-TR" i="1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 b="1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YILLIK SATIŞ GRAFİKLERİ</a:t>
            </a:r>
            <a:endParaRPr lang="tr-TR" sz="3200" b="1" dirty="0" smtClean="0">
              <a:solidFill>
                <a:srgbClr val="0070C0"/>
              </a:solidFill>
              <a:latin typeface="Arial" charset="0"/>
              <a:cs typeface="Arial" charset="0"/>
            </a:endParaRPr>
          </a:p>
        </p:txBody>
      </p:sp>
      <p:sp>
        <p:nvSpPr>
          <p:cNvPr id="13315" name="2 İçerik Yer Tutucusu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85775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I</a:t>
            </a:r>
            <a:r>
              <a:rPr lang="tr-TR" dirty="0" smtClean="0">
                <a:latin typeface="Arial" charset="0"/>
                <a:cs typeface="Arial" charset="0"/>
              </a:rPr>
              <a:t>. BMS / </a:t>
            </a:r>
            <a:r>
              <a:rPr lang="tr-TR" dirty="0" smtClean="0">
                <a:latin typeface="Arial" charset="0"/>
                <a:cs typeface="Arial" charset="0"/>
              </a:rPr>
              <a:t>Yakma Yönetim Sistemleri</a:t>
            </a:r>
            <a:endParaRPr lang="tr-TR" dirty="0" smtClean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79388" y="2420938"/>
          <a:ext cx="1584175" cy="4006850"/>
        </p:xfrm>
        <a:graphic>
          <a:graphicData uri="http://schemas.openxmlformats.org/drawingml/2006/table">
            <a:tbl>
              <a:tblPr/>
              <a:tblGrid>
                <a:gridCol w="192021"/>
                <a:gridCol w="470452"/>
                <a:gridCol w="460851"/>
                <a:gridCol w="460851"/>
              </a:tblGrid>
              <a:tr h="16510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BMS-CMS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4130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SALE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OEM+E..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BT300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YEAR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QTY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QTY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2004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2005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2006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2007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2008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64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79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84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80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514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1 Grafik"/>
          <p:cNvGraphicFramePr/>
          <p:nvPr/>
        </p:nvGraphicFramePr>
        <p:xfrm>
          <a:off x="1907704" y="2564904"/>
          <a:ext cx="6912768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2 İçerik Yer Tutucusu"/>
          <p:cNvSpPr>
            <a:spLocks noGrp="1"/>
          </p:cNvSpPr>
          <p:nvPr>
            <p:ph idx="1"/>
          </p:nvPr>
        </p:nvSpPr>
        <p:spPr>
          <a:xfrm>
            <a:off x="395288" y="981075"/>
            <a:ext cx="8229600" cy="557213"/>
          </a:xfrm>
        </p:spPr>
        <p:txBody>
          <a:bodyPr>
            <a:normAutofit fontScale="40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5500" dirty="0" smtClean="0">
                <a:latin typeface="Arial" charset="0"/>
                <a:cs typeface="Arial" charset="0"/>
              </a:rPr>
              <a:t>II. </a:t>
            </a:r>
            <a:r>
              <a:rPr lang="tr-TR" sz="5500" dirty="0" smtClean="0">
                <a:latin typeface="Arial" charset="0"/>
                <a:cs typeface="Arial" charset="0"/>
              </a:rPr>
              <a:t>Yanma Optimizasyon Sistemleri  Yıllık Satış Grafiği :</a:t>
            </a:r>
            <a:endParaRPr lang="tr-TR" sz="5500" dirty="0" smtClean="0">
              <a:latin typeface="Arial" charset="0"/>
              <a:cs typeface="Arial" charset="0"/>
            </a:endParaRP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250825" y="2349500"/>
          <a:ext cx="1512167" cy="4000500"/>
        </p:xfrm>
        <a:graphic>
          <a:graphicData uri="http://schemas.openxmlformats.org/drawingml/2006/table">
            <a:tbl>
              <a:tblPr/>
              <a:tblGrid>
                <a:gridCol w="183293"/>
                <a:gridCol w="449068"/>
                <a:gridCol w="439903"/>
                <a:gridCol w="439903"/>
              </a:tblGrid>
              <a:tr h="16510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COMBUSTION OPTIMISATION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4130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SALE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O</a:t>
                      </a:r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₂</a:t>
                      </a:r>
                      <a:endParaRPr lang="tr-TR" sz="1200" b="1" i="0" u="none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COₑ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YEAR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QTY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QTY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2004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2005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2006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2007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2008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306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1 Grafik"/>
          <p:cNvGraphicFramePr/>
          <p:nvPr/>
        </p:nvGraphicFramePr>
        <p:xfrm>
          <a:off x="1979712" y="2492896"/>
          <a:ext cx="6552728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6588"/>
          </a:xfrm>
        </p:spPr>
        <p:txBody>
          <a:bodyPr/>
          <a:lstStyle/>
          <a:p>
            <a:pPr eaLnBrk="1" hangingPunct="1"/>
            <a:r>
              <a:rPr lang="tr-TR" sz="2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III. </a:t>
            </a:r>
            <a:r>
              <a:rPr lang="tr-TR" sz="2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Alev Detektörleri Yıllık Satışlar ve Grafiği</a:t>
            </a:r>
            <a:endParaRPr lang="tr-TR" sz="26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7" name="6 Tablo"/>
          <p:cNvGraphicFramePr>
            <a:graphicFrameLocks noGrp="1"/>
          </p:cNvGraphicFramePr>
          <p:nvPr/>
        </p:nvGraphicFramePr>
        <p:xfrm>
          <a:off x="250825" y="1628775"/>
          <a:ext cx="1656183" cy="4896539"/>
        </p:xfrm>
        <a:graphic>
          <a:graphicData uri="http://schemas.openxmlformats.org/drawingml/2006/table">
            <a:tbl>
              <a:tblPr/>
              <a:tblGrid>
                <a:gridCol w="200749"/>
                <a:gridCol w="491836"/>
                <a:gridCol w="481799"/>
                <a:gridCol w="481799"/>
              </a:tblGrid>
              <a:tr h="213608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411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FLAME SENSORS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12196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SALE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FFS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F200K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30039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YEAR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QTY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QTY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71117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71117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2003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71117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2004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71117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2005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71117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2006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974807"/>
                          </a:solidFill>
                          <a:latin typeface="Arial"/>
                        </a:rPr>
                        <a:t>57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71117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2007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974807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71117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2008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974807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71117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974807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71117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974807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71117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974807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71117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974807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71117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974807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95764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974807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117">
                <a:tc>
                  <a:txBody>
                    <a:bodyPr/>
                    <a:lstStyle/>
                    <a:p>
                      <a:pPr algn="l" fontAlgn="b"/>
                      <a:endParaRPr lang="tr-T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337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974807"/>
                          </a:solidFill>
                          <a:latin typeface="Arial"/>
                        </a:rPr>
                        <a:t>145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1 Grafik"/>
          <p:cNvGraphicFramePr/>
          <p:nvPr/>
        </p:nvGraphicFramePr>
        <p:xfrm>
          <a:off x="2267744" y="1916832"/>
          <a:ext cx="6264696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3 Grafik"/>
          <p:cNvGraphicFramePr/>
          <p:nvPr/>
        </p:nvGraphicFramePr>
        <p:xfrm>
          <a:off x="179512" y="836712"/>
          <a:ext cx="8712968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  <a:fontScheme name="Akış">
    <a:majorFont>
      <a:latin typeface="Calibri"/>
      <a:ea typeface=""/>
      <a:cs typeface=""/>
      <a:font script="Jpan" typeface="ＭＳ Ｐゴシック"/>
      <a:font script="Hang" typeface="HY중고딕"/>
      <a:font script="Hans" typeface="隶书"/>
      <a:font script="Hant" typeface="微軟正黑體"/>
      <a:font script="Arab" typeface="Traditional Arabic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Constantia"/>
      <a:ea typeface=""/>
      <a:cs typeface=""/>
      <a:font script="Jpan" typeface="HGP明朝E"/>
      <a:font script="Hang" typeface="HY신명조"/>
      <a:font script="Hans" typeface="宋体"/>
      <a:font script="Hant" typeface="新細明體"/>
      <a:font script="Arab" typeface="Majalla UI"/>
      <a:font script="Hebr" typeface="David"/>
      <a:font script="Thai" typeface="Browall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Akış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30000"/>
            </a:schemeClr>
          </a:gs>
          <a:gs pos="43000">
            <a:schemeClr val="phClr">
              <a:tint val="44000"/>
              <a:satMod val="165000"/>
            </a:schemeClr>
          </a:gs>
          <a:gs pos="93000">
            <a:schemeClr val="phClr">
              <a:tint val="15000"/>
              <a:satMod val="165000"/>
            </a:schemeClr>
          </a:gs>
          <a:gs pos="100000">
            <a:schemeClr val="phClr">
              <a:tint val="5000"/>
              <a:satMod val="250000"/>
            </a:schemeClr>
          </a:gs>
        </a:gsLst>
        <a:path path="circle">
          <a:fillToRect l="50000" t="130000" r="50000" b="-30000"/>
        </a:path>
      </a:gradFill>
      <a:gradFill rotWithShape="1">
        <a:gsLst>
          <a:gs pos="0">
            <a:schemeClr val="phClr">
              <a:tint val="98000"/>
              <a:shade val="25000"/>
              <a:satMod val="250000"/>
            </a:schemeClr>
          </a:gs>
          <a:gs pos="68000">
            <a:schemeClr val="phClr">
              <a:tint val="86000"/>
              <a:satMod val="115000"/>
            </a:schemeClr>
          </a:gs>
          <a:gs pos="100000">
            <a:schemeClr val="phClr">
              <a:tint val="50000"/>
              <a:satMod val="150000"/>
            </a:schemeClr>
          </a:gs>
        </a:gsLst>
        <a:path path="circle">
          <a:fillToRect l="50000" t="130000" r="50000" b="-30000"/>
        </a:path>
      </a:gradFill>
    </a:fillStyleLst>
    <a:lnStyleLst>
      <a:ln w="9525" cap="flat" cmpd="sng" algn="ctr">
        <a:solidFill>
          <a:schemeClr val="phClr">
            <a:shade val="50000"/>
            <a:satMod val="103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0000"/>
              <a:satMod val="400000"/>
            </a:schemeClr>
          </a:gs>
          <a:gs pos="25000">
            <a:schemeClr val="phClr">
              <a:tint val="83000"/>
              <a:satMod val="320000"/>
            </a:schemeClr>
          </a:gs>
          <a:gs pos="100000">
            <a:schemeClr val="phClr">
              <a:shade val="15000"/>
              <a:satMod val="320000"/>
            </a:schemeClr>
          </a:gs>
        </a:gsLst>
        <a:path path="circle">
          <a:fillToRect l="10000" t="110000" r="10000" b="100000"/>
        </a:path>
      </a:gra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50000"/>
            </a:schemeClr>
          </a:duotone>
        </a:blip>
        <a:tile tx="0" ty="0" sx="65000" sy="65000" flip="none" algn="tl"/>
      </a:blipFill>
    </a:bgFillStyleLst>
  </a:fmt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  <a:fontScheme name="Akış">
    <a:majorFont>
      <a:latin typeface="Calibri"/>
      <a:ea typeface=""/>
      <a:cs typeface=""/>
      <a:font script="Jpan" typeface="ＭＳ Ｐゴシック"/>
      <a:font script="Hang" typeface="HY중고딕"/>
      <a:font script="Hans" typeface="隶书"/>
      <a:font script="Hant" typeface="微軟正黑體"/>
      <a:font script="Arab" typeface="Traditional Arabic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Constantia"/>
      <a:ea typeface=""/>
      <a:cs typeface=""/>
      <a:font script="Jpan" typeface="HGP明朝E"/>
      <a:font script="Hang" typeface="HY신명조"/>
      <a:font script="Hans" typeface="宋体"/>
      <a:font script="Hant" typeface="新細明體"/>
      <a:font script="Arab" typeface="Majalla UI"/>
      <a:font script="Hebr" typeface="David"/>
      <a:font script="Thai" typeface="Browall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Akış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30000"/>
            </a:schemeClr>
          </a:gs>
          <a:gs pos="43000">
            <a:schemeClr val="phClr">
              <a:tint val="44000"/>
              <a:satMod val="165000"/>
            </a:schemeClr>
          </a:gs>
          <a:gs pos="93000">
            <a:schemeClr val="phClr">
              <a:tint val="15000"/>
              <a:satMod val="165000"/>
            </a:schemeClr>
          </a:gs>
          <a:gs pos="100000">
            <a:schemeClr val="phClr">
              <a:tint val="5000"/>
              <a:satMod val="250000"/>
            </a:schemeClr>
          </a:gs>
        </a:gsLst>
        <a:path path="circle">
          <a:fillToRect l="50000" t="130000" r="50000" b="-30000"/>
        </a:path>
      </a:gradFill>
      <a:gradFill rotWithShape="1">
        <a:gsLst>
          <a:gs pos="0">
            <a:schemeClr val="phClr">
              <a:tint val="98000"/>
              <a:shade val="25000"/>
              <a:satMod val="250000"/>
            </a:schemeClr>
          </a:gs>
          <a:gs pos="68000">
            <a:schemeClr val="phClr">
              <a:tint val="86000"/>
              <a:satMod val="115000"/>
            </a:schemeClr>
          </a:gs>
          <a:gs pos="100000">
            <a:schemeClr val="phClr">
              <a:tint val="50000"/>
              <a:satMod val="150000"/>
            </a:schemeClr>
          </a:gs>
        </a:gsLst>
        <a:path path="circle">
          <a:fillToRect l="50000" t="130000" r="50000" b="-30000"/>
        </a:path>
      </a:gradFill>
    </a:fillStyleLst>
    <a:lnStyleLst>
      <a:ln w="9525" cap="flat" cmpd="sng" algn="ctr">
        <a:solidFill>
          <a:schemeClr val="phClr">
            <a:shade val="50000"/>
            <a:satMod val="103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0000"/>
              <a:satMod val="400000"/>
            </a:schemeClr>
          </a:gs>
          <a:gs pos="25000">
            <a:schemeClr val="phClr">
              <a:tint val="83000"/>
              <a:satMod val="320000"/>
            </a:schemeClr>
          </a:gs>
          <a:gs pos="100000">
            <a:schemeClr val="phClr">
              <a:shade val="15000"/>
              <a:satMod val="320000"/>
            </a:schemeClr>
          </a:gs>
        </a:gsLst>
        <a:path path="circle">
          <a:fillToRect l="10000" t="110000" r="10000" b="100000"/>
        </a:path>
      </a:gra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50000"/>
            </a:schemeClr>
          </a:duotone>
        </a:blip>
        <a:tile tx="0" ty="0" sx="65000" sy="65000" flip="none" algn="tl"/>
      </a:blipFill>
    </a:bgFillStyleLst>
  </a:fmt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  <a:fontScheme name="Akış">
    <a:majorFont>
      <a:latin typeface="Calibri"/>
      <a:ea typeface=""/>
      <a:cs typeface=""/>
      <a:font script="Jpan" typeface="ＭＳ Ｐゴシック"/>
      <a:font script="Hang" typeface="HY중고딕"/>
      <a:font script="Hans" typeface="隶书"/>
      <a:font script="Hant" typeface="微軟正黑體"/>
      <a:font script="Arab" typeface="Traditional Arabic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Constantia"/>
      <a:ea typeface=""/>
      <a:cs typeface=""/>
      <a:font script="Jpan" typeface="HGP明朝E"/>
      <a:font script="Hang" typeface="HY신명조"/>
      <a:font script="Hans" typeface="宋体"/>
      <a:font script="Hant" typeface="新細明體"/>
      <a:font script="Arab" typeface="Majalla UI"/>
      <a:font script="Hebr" typeface="David"/>
      <a:font script="Thai" typeface="Browall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Akış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30000"/>
            </a:schemeClr>
          </a:gs>
          <a:gs pos="43000">
            <a:schemeClr val="phClr">
              <a:tint val="44000"/>
              <a:satMod val="165000"/>
            </a:schemeClr>
          </a:gs>
          <a:gs pos="93000">
            <a:schemeClr val="phClr">
              <a:tint val="15000"/>
              <a:satMod val="165000"/>
            </a:schemeClr>
          </a:gs>
          <a:gs pos="100000">
            <a:schemeClr val="phClr">
              <a:tint val="5000"/>
              <a:satMod val="250000"/>
            </a:schemeClr>
          </a:gs>
        </a:gsLst>
        <a:path path="circle">
          <a:fillToRect l="50000" t="130000" r="50000" b="-30000"/>
        </a:path>
      </a:gradFill>
      <a:gradFill rotWithShape="1">
        <a:gsLst>
          <a:gs pos="0">
            <a:schemeClr val="phClr">
              <a:tint val="98000"/>
              <a:shade val="25000"/>
              <a:satMod val="250000"/>
            </a:schemeClr>
          </a:gs>
          <a:gs pos="68000">
            <a:schemeClr val="phClr">
              <a:tint val="86000"/>
              <a:satMod val="115000"/>
            </a:schemeClr>
          </a:gs>
          <a:gs pos="100000">
            <a:schemeClr val="phClr">
              <a:tint val="50000"/>
              <a:satMod val="150000"/>
            </a:schemeClr>
          </a:gs>
        </a:gsLst>
        <a:path path="circle">
          <a:fillToRect l="50000" t="130000" r="50000" b="-30000"/>
        </a:path>
      </a:gradFill>
    </a:fillStyleLst>
    <a:lnStyleLst>
      <a:ln w="9525" cap="flat" cmpd="sng" algn="ctr">
        <a:solidFill>
          <a:schemeClr val="phClr">
            <a:shade val="50000"/>
            <a:satMod val="103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0000"/>
              <a:satMod val="400000"/>
            </a:schemeClr>
          </a:gs>
          <a:gs pos="25000">
            <a:schemeClr val="phClr">
              <a:tint val="83000"/>
              <a:satMod val="320000"/>
            </a:schemeClr>
          </a:gs>
          <a:gs pos="100000">
            <a:schemeClr val="phClr">
              <a:shade val="15000"/>
              <a:satMod val="320000"/>
            </a:schemeClr>
          </a:gs>
        </a:gsLst>
        <a:path path="circle">
          <a:fillToRect l="10000" t="110000" r="10000" b="100000"/>
        </a:path>
      </a:gra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50000"/>
            </a:schemeClr>
          </a:duotone>
        </a:blip>
        <a:tile tx="0" ty="0" sx="65000" sy="65000" flip="none" algn="tl"/>
      </a:blipFill>
    </a:bgFillStyleLst>
  </a:fmt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  <a:fontScheme name="Akış">
    <a:majorFont>
      <a:latin typeface="Calibri"/>
      <a:ea typeface=""/>
      <a:cs typeface=""/>
      <a:font script="Jpan" typeface="ＭＳ Ｐゴシック"/>
      <a:font script="Hang" typeface="HY중고딕"/>
      <a:font script="Hans" typeface="隶书"/>
      <a:font script="Hant" typeface="微軟正黑體"/>
      <a:font script="Arab" typeface="Traditional Arabic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Constantia"/>
      <a:ea typeface=""/>
      <a:cs typeface=""/>
      <a:font script="Jpan" typeface="HGP明朝E"/>
      <a:font script="Hang" typeface="HY신명조"/>
      <a:font script="Hans" typeface="宋体"/>
      <a:font script="Hant" typeface="新細明體"/>
      <a:font script="Arab" typeface="Majalla UI"/>
      <a:font script="Hebr" typeface="David"/>
      <a:font script="Thai" typeface="Browall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Akış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30000"/>
            </a:schemeClr>
          </a:gs>
          <a:gs pos="43000">
            <a:schemeClr val="phClr">
              <a:tint val="44000"/>
              <a:satMod val="165000"/>
            </a:schemeClr>
          </a:gs>
          <a:gs pos="93000">
            <a:schemeClr val="phClr">
              <a:tint val="15000"/>
              <a:satMod val="165000"/>
            </a:schemeClr>
          </a:gs>
          <a:gs pos="100000">
            <a:schemeClr val="phClr">
              <a:tint val="5000"/>
              <a:satMod val="250000"/>
            </a:schemeClr>
          </a:gs>
        </a:gsLst>
        <a:path path="circle">
          <a:fillToRect l="50000" t="130000" r="50000" b="-30000"/>
        </a:path>
      </a:gradFill>
      <a:gradFill rotWithShape="1">
        <a:gsLst>
          <a:gs pos="0">
            <a:schemeClr val="phClr">
              <a:tint val="98000"/>
              <a:shade val="25000"/>
              <a:satMod val="250000"/>
            </a:schemeClr>
          </a:gs>
          <a:gs pos="68000">
            <a:schemeClr val="phClr">
              <a:tint val="86000"/>
              <a:satMod val="115000"/>
            </a:schemeClr>
          </a:gs>
          <a:gs pos="100000">
            <a:schemeClr val="phClr">
              <a:tint val="50000"/>
              <a:satMod val="150000"/>
            </a:schemeClr>
          </a:gs>
        </a:gsLst>
        <a:path path="circle">
          <a:fillToRect l="50000" t="130000" r="50000" b="-30000"/>
        </a:path>
      </a:gradFill>
    </a:fillStyleLst>
    <a:lnStyleLst>
      <a:ln w="9525" cap="flat" cmpd="sng" algn="ctr">
        <a:solidFill>
          <a:schemeClr val="phClr">
            <a:shade val="50000"/>
            <a:satMod val="103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0000"/>
              <a:satMod val="400000"/>
            </a:schemeClr>
          </a:gs>
          <a:gs pos="25000">
            <a:schemeClr val="phClr">
              <a:tint val="83000"/>
              <a:satMod val="320000"/>
            </a:schemeClr>
          </a:gs>
          <a:gs pos="100000">
            <a:schemeClr val="phClr">
              <a:shade val="15000"/>
              <a:satMod val="320000"/>
            </a:schemeClr>
          </a:gs>
        </a:gsLst>
        <a:path path="circle">
          <a:fillToRect l="10000" t="110000" r="10000" b="100000"/>
        </a:path>
      </a:gra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50000"/>
            </a:schemeClr>
          </a:duotone>
        </a:blip>
        <a:tile tx="0" ty="0" sx="65000" sy="65000" flip="none" algn="tl"/>
      </a:blipFill>
    </a:bgFillStyleLst>
  </a:fmtScheme>
</a:themeOverride>
</file>

<file path=ppt/theme/themeOverride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  <a:fontScheme name="Akış">
    <a:majorFont>
      <a:latin typeface="Calibri"/>
      <a:ea typeface=""/>
      <a:cs typeface=""/>
      <a:font script="Jpan" typeface="ＭＳ Ｐゴシック"/>
      <a:font script="Hang" typeface="HY중고딕"/>
      <a:font script="Hans" typeface="隶书"/>
      <a:font script="Hant" typeface="微軟正黑體"/>
      <a:font script="Arab" typeface="Traditional Arabic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Constantia"/>
      <a:ea typeface=""/>
      <a:cs typeface=""/>
      <a:font script="Jpan" typeface="HGP明朝E"/>
      <a:font script="Hang" typeface="HY신명조"/>
      <a:font script="Hans" typeface="宋体"/>
      <a:font script="Hant" typeface="新細明體"/>
      <a:font script="Arab" typeface="Majalla UI"/>
      <a:font script="Hebr" typeface="David"/>
      <a:font script="Thai" typeface="Browall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Akış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30000"/>
            </a:schemeClr>
          </a:gs>
          <a:gs pos="43000">
            <a:schemeClr val="phClr">
              <a:tint val="44000"/>
              <a:satMod val="165000"/>
            </a:schemeClr>
          </a:gs>
          <a:gs pos="93000">
            <a:schemeClr val="phClr">
              <a:tint val="15000"/>
              <a:satMod val="165000"/>
            </a:schemeClr>
          </a:gs>
          <a:gs pos="100000">
            <a:schemeClr val="phClr">
              <a:tint val="5000"/>
              <a:satMod val="250000"/>
            </a:schemeClr>
          </a:gs>
        </a:gsLst>
        <a:path path="circle">
          <a:fillToRect l="50000" t="130000" r="50000" b="-30000"/>
        </a:path>
      </a:gradFill>
      <a:gradFill rotWithShape="1">
        <a:gsLst>
          <a:gs pos="0">
            <a:schemeClr val="phClr">
              <a:tint val="98000"/>
              <a:shade val="25000"/>
              <a:satMod val="250000"/>
            </a:schemeClr>
          </a:gs>
          <a:gs pos="68000">
            <a:schemeClr val="phClr">
              <a:tint val="86000"/>
              <a:satMod val="115000"/>
            </a:schemeClr>
          </a:gs>
          <a:gs pos="100000">
            <a:schemeClr val="phClr">
              <a:tint val="50000"/>
              <a:satMod val="150000"/>
            </a:schemeClr>
          </a:gs>
        </a:gsLst>
        <a:path path="circle">
          <a:fillToRect l="50000" t="130000" r="50000" b="-30000"/>
        </a:path>
      </a:gradFill>
    </a:fillStyleLst>
    <a:lnStyleLst>
      <a:ln w="9525" cap="flat" cmpd="sng" algn="ctr">
        <a:solidFill>
          <a:schemeClr val="phClr">
            <a:shade val="50000"/>
            <a:satMod val="103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0000"/>
              <a:satMod val="400000"/>
            </a:schemeClr>
          </a:gs>
          <a:gs pos="25000">
            <a:schemeClr val="phClr">
              <a:tint val="83000"/>
              <a:satMod val="320000"/>
            </a:schemeClr>
          </a:gs>
          <a:gs pos="100000">
            <a:schemeClr val="phClr">
              <a:shade val="15000"/>
              <a:satMod val="320000"/>
            </a:schemeClr>
          </a:gs>
        </a:gsLst>
        <a:path path="circle">
          <a:fillToRect l="10000" t="110000" r="10000" b="100000"/>
        </a:path>
      </a:gra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50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680</TotalTime>
  <Words>366</Words>
  <Application>Microsoft Office PowerPoint</Application>
  <PresentationFormat>Ekran Gösterisi (4:3)</PresentationFormat>
  <Paragraphs>198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Akış</vt:lpstr>
      <vt:lpstr>LAMTEC TÜRKİYE</vt:lpstr>
      <vt:lpstr>LAMTEC ÜRÜNLERİNİN BAŞLICA KULLANILDIĞI SEKTÖRLER : </vt:lpstr>
      <vt:lpstr>Slayt 3</vt:lpstr>
      <vt:lpstr>Slayt 4</vt:lpstr>
      <vt:lpstr>LAMTEC ÜRÜN SATIŞLARI</vt:lpstr>
      <vt:lpstr>YILLIK SATIŞ GRAFİKLERİ</vt:lpstr>
      <vt:lpstr>Slayt 7</vt:lpstr>
      <vt:lpstr>III. Alev Detektörleri Yıllık Satışlar ve Grafiği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LAMTEC in TURKEY</dc:title>
  <dc:creator>kubi</dc:creator>
  <cp:lastModifiedBy>kubi</cp:lastModifiedBy>
  <cp:revision>85</cp:revision>
  <dcterms:created xsi:type="dcterms:W3CDTF">2014-09-12T11:21:30Z</dcterms:created>
  <dcterms:modified xsi:type="dcterms:W3CDTF">2014-10-20T13:06:02Z</dcterms:modified>
</cp:coreProperties>
</file>